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4"/>
  </p:sldMasterIdLst>
  <p:sldIdLst>
    <p:sldId id="256" r:id="rId5"/>
    <p:sldId id="259" r:id="rId6"/>
    <p:sldId id="258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64" d="100"/>
          <a:sy n="64" d="100"/>
        </p:scale>
        <p:origin x="756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g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58747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7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322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020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5862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022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835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03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42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59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E6C67F1-2D3B-4FC9-ABD0-DE96302D5518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DD05BFF-87BA-4CAB-B52A-8D721EC9A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103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6B660-FA0C-3402-8DFB-89BBC5338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078" y="498348"/>
            <a:ext cx="7853305" cy="3255264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Abadi" panose="020B0604020202020204" pitchFamily="34" charset="0"/>
              </a:rPr>
              <a:t>Project </a:t>
            </a:r>
            <a:r>
              <a:rPr lang="en-US" sz="6600" dirty="0">
                <a:latin typeface="Abadi" panose="020B0604020202020204" pitchFamily="34" charset="0"/>
              </a:rPr>
              <a:t>1</a:t>
            </a:r>
            <a:br>
              <a:rPr lang="en-US" dirty="0">
                <a:latin typeface="Abadi" panose="020B0604020202020204" pitchFamily="34" charset="0"/>
              </a:rPr>
            </a:br>
            <a:r>
              <a:rPr lang="en-US" sz="4000" dirty="0">
                <a:latin typeface="Abadi" panose="020B0604020202020204" pitchFamily="34" charset="0"/>
              </a:rPr>
              <a:t>Exoplanet Data Exploration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D39AD2-2241-575D-6CCC-0DD9983F6F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6713" y="4307467"/>
            <a:ext cx="7659841" cy="914400"/>
          </a:xfrm>
        </p:spPr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Johnny Kushan, Frank Hegedus, Brendan Kirsh, Alyssa Whalen</a:t>
            </a:r>
          </a:p>
        </p:txBody>
      </p:sp>
      <p:pic>
        <p:nvPicPr>
          <p:cNvPr id="1026" name="Picture 2" descr="Exoplanet GIF">
            <a:extLst>
              <a:ext uri="{FF2B5EF4-FFF2-40B4-BE49-F238E27FC236}">
                <a16:creationId xmlns:a16="http://schemas.microsoft.com/office/drawing/2014/main" id="{9C5AFCFB-CB11-5F0A-74DA-BE166C63B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1934" y="449184"/>
            <a:ext cx="4953663" cy="3255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BDC3CA-918E-622D-2712-F704CB7F0EF7}"/>
              </a:ext>
            </a:extLst>
          </p:cNvPr>
          <p:cNvSpPr txBox="1"/>
          <p:nvPr/>
        </p:nvSpPr>
        <p:spPr>
          <a:xfrm flipH="1">
            <a:off x="10014667" y="6241774"/>
            <a:ext cx="1917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effectLst/>
                <a:latin typeface="Helvetica Neue"/>
              </a:rPr>
              <a:t>Credit: NASA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117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DFA060-95EB-1520-6270-BC1DFD67EC9C}"/>
              </a:ext>
            </a:extLst>
          </p:cNvPr>
          <p:cNvSpPr txBox="1"/>
          <p:nvPr/>
        </p:nvSpPr>
        <p:spPr>
          <a:xfrm>
            <a:off x="705675" y="606287"/>
            <a:ext cx="7533863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>
                <a:latin typeface="Abadi" panose="020B0604020104020204" pitchFamily="34" charset="0"/>
              </a:rPr>
              <a:t>Contributions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badi" panose="020B0604020104020204" pitchFamily="34" charset="0"/>
              </a:rPr>
              <a:t>Brendan Kirsh: presentation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badi" panose="020B0604020104020204" pitchFamily="34" charset="0"/>
              </a:rPr>
              <a:t>Frank Hegedus: paper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badi" panose="020B0604020104020204" pitchFamily="34" charset="0"/>
              </a:rPr>
              <a:t>Alyssa Whalen: signal calculations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badi" panose="020B0604020104020204" pitchFamily="34" charset="0"/>
              </a:rPr>
              <a:t>John Kushan: coding/data explorer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9E62FD-4118-3211-DBDE-7A4EBD79E859}"/>
              </a:ext>
            </a:extLst>
          </p:cNvPr>
          <p:cNvSpPr txBox="1"/>
          <p:nvPr/>
        </p:nvSpPr>
        <p:spPr>
          <a:xfrm>
            <a:off x="3882058" y="4542184"/>
            <a:ext cx="41893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u="sng" dirty="0">
                <a:latin typeface="Abadi" panose="020B0604020104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12856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5A3F87-7AAA-5CFD-D805-3F49D27BA79A}"/>
              </a:ext>
            </a:extLst>
          </p:cNvPr>
          <p:cNvSpPr txBox="1"/>
          <p:nvPr/>
        </p:nvSpPr>
        <p:spPr>
          <a:xfrm>
            <a:off x="725556" y="790161"/>
            <a:ext cx="969562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>
                <a:latin typeface="Abadi" panose="020B0604020104020204" pitchFamily="34" charset="0"/>
              </a:rPr>
              <a:t>Motivations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Study exoplanet detection methods with varying levels of success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Better understand detection limits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Examine bias in detection of exoplanets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Questions: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What are the limits and strengths of different methods?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Could we detect a planet from our solar system?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527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A7EAD0D-BA7B-1AE4-2B67-99DBD9002679}"/>
              </a:ext>
            </a:extLst>
          </p:cNvPr>
          <p:cNvSpPr txBox="1"/>
          <p:nvPr/>
        </p:nvSpPr>
        <p:spPr>
          <a:xfrm>
            <a:off x="377687" y="1076218"/>
            <a:ext cx="5123622" cy="517052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5400" u="sng" dirty="0">
                <a:latin typeface="Abadi" panose="020B0604020104020204" pitchFamily="34" charset="0"/>
              </a:rPr>
              <a:t>Methods</a:t>
            </a:r>
          </a:p>
          <a:p>
            <a:pPr marL="514350" indent="-514350"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Distributions of exoplanets</a:t>
            </a:r>
          </a:p>
          <a:p>
            <a:pPr marL="514350" indent="-514350"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Sensitivity limits</a:t>
            </a:r>
          </a:p>
          <a:p>
            <a:pPr marL="514350" indent="-514350"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Download data from NASA Exoplanet Archive</a:t>
            </a:r>
          </a:p>
          <a:p>
            <a:pPr marL="514350" indent="-514350"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Period vs. Mass</a:t>
            </a:r>
          </a:p>
          <a:p>
            <a:pPr marL="514350" indent="-514350"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Semi-Major Axis vs. Mass</a:t>
            </a:r>
          </a:p>
          <a:p>
            <a:pPr marL="514350" indent="-514350"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Compare sensitivity to planet distribution</a:t>
            </a:r>
          </a:p>
          <a:p>
            <a:pPr marL="514350" indent="-514350"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514350" indent="-514350"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1028700" lvl="1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DD505FA-ADD0-D156-B727-9EA2EE0CD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2679"/>
            <a:ext cx="4570016" cy="31708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FFBF9D1-15B1-ED2A-1A33-B050EFFB8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514520"/>
            <a:ext cx="4570016" cy="310880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35802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A7EAD0D-BA7B-1AE4-2B67-99DBD9002679}"/>
              </a:ext>
            </a:extLst>
          </p:cNvPr>
          <p:cNvSpPr txBox="1"/>
          <p:nvPr/>
        </p:nvSpPr>
        <p:spPr>
          <a:xfrm>
            <a:off x="208722" y="2532301"/>
            <a:ext cx="5352222" cy="23527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514350" indent="-514350"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Period vs. Radius</a:t>
            </a:r>
          </a:p>
          <a:p>
            <a:pPr marL="514350" indent="-514350"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Semi-Major Axis vs. Radius </a:t>
            </a:r>
          </a:p>
          <a:p>
            <a:pPr marL="514350" indent="-514350"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Solar System is overplotted</a:t>
            </a:r>
            <a:r>
              <a:rPr lang="en-US" sz="2800" dirty="0">
                <a:latin typeface="Abadi" panose="020B0604020104020204" pitchFamily="34" charset="0"/>
              </a:rPr>
              <a:t>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tx1"/>
              </a:buClr>
            </a:pPr>
            <a:endParaRPr lang="en-US" sz="3200" dirty="0"/>
          </a:p>
          <a:p>
            <a:pPr marL="1028700" lvl="1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940E98-AA43-A744-1026-2C58B9C96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210" y="262491"/>
            <a:ext cx="4529866" cy="30813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87ED2F7-1886-D6AF-BC63-632B79DBAD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01"/>
          <a:stretch/>
        </p:blipFill>
        <p:spPr>
          <a:xfrm>
            <a:off x="6314210" y="3514169"/>
            <a:ext cx="4557120" cy="315519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58618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A6F21D-4E2E-BA35-D1C6-6E2AEDE3E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323" y="2066277"/>
            <a:ext cx="5271052" cy="37292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4367B2-4E59-D190-572E-6CE54AA157B2}"/>
              </a:ext>
            </a:extLst>
          </p:cNvPr>
          <p:cNvSpPr txBox="1"/>
          <p:nvPr/>
        </p:nvSpPr>
        <p:spPr>
          <a:xfrm>
            <a:off x="6162262" y="6258266"/>
            <a:ext cx="5002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0000"/>
                </a:solidFill>
                <a:effectLst/>
                <a:latin typeface="Helvetica Neue"/>
              </a:rPr>
              <a:t>Credits: NASA/JPL/University of Arizona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0C99C5D-919F-D1D6-44BF-8573F5612446}"/>
                  </a:ext>
                </a:extLst>
              </p:cNvPr>
              <p:cNvSpPr txBox="1"/>
              <p:nvPr/>
            </p:nvSpPr>
            <p:spPr>
              <a:xfrm>
                <a:off x="5539409" y="879613"/>
                <a:ext cx="5625548" cy="9959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𝐽𝑢𝑝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=1.898∗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27</m:t>
                        </m:r>
                      </m:sup>
                    </m:sSup>
                  </m:oMath>
                </a14:m>
                <a:r>
                  <a:rPr lang="en-US" sz="2800" b="0" dirty="0"/>
                  <a:t> kg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𝑆𝑢𝑛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=1.989∗</m:t>
                    </m:r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30</m:t>
                        </m:r>
                      </m:sup>
                    </m:sSup>
                  </m:oMath>
                </a14:m>
                <a:r>
                  <a:rPr lang="en-US" sz="2800" b="0" dirty="0"/>
                  <a:t> kg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0C99C5D-919F-D1D6-44BF-8573F56124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39409" y="879613"/>
                <a:ext cx="5625548" cy="995978"/>
              </a:xfrm>
              <a:prstGeom prst="rect">
                <a:avLst/>
              </a:prstGeom>
              <a:blipFill>
                <a:blip r:embed="rId3"/>
                <a:stretch>
                  <a:fillRect t="-6098" b="-158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F6DA937D-F291-D79A-AE59-7CE253E26698}"/>
              </a:ext>
            </a:extLst>
          </p:cNvPr>
          <p:cNvSpPr txBox="1"/>
          <p:nvPr/>
        </p:nvSpPr>
        <p:spPr>
          <a:xfrm>
            <a:off x="225288" y="1668755"/>
            <a:ext cx="500269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Calculate detected signal from representative case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Compare to state-of-the-art performance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Transit, radial velocity, and direct imaging signal for Jupiter-like planet around Sun-like star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FEE518-9E00-9D6F-5EA6-A55F66E85836}"/>
              </a:ext>
            </a:extLst>
          </p:cNvPr>
          <p:cNvSpPr txBox="1"/>
          <p:nvPr/>
        </p:nvSpPr>
        <p:spPr>
          <a:xfrm>
            <a:off x="1316936" y="675262"/>
            <a:ext cx="6147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>
                <a:latin typeface="Abadi" panose="020B0604020104020204" pitchFamily="34" charset="0"/>
              </a:rPr>
              <a:t>Test Case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023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5A3F87-7AAA-5CFD-D805-3F49D27BA79A}"/>
              </a:ext>
            </a:extLst>
          </p:cNvPr>
          <p:cNvSpPr txBox="1"/>
          <p:nvPr/>
        </p:nvSpPr>
        <p:spPr>
          <a:xfrm>
            <a:off x="472109" y="323021"/>
            <a:ext cx="76034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>
                <a:latin typeface="Abadi" panose="020B0604020104020204" pitchFamily="34" charset="0"/>
              </a:rPr>
              <a:t>Results: Transit Method</a:t>
            </a:r>
          </a:p>
          <a:p>
            <a:endParaRPr lang="en-US" sz="5400" u="sng" dirty="0">
              <a:latin typeface="Abadi" panose="020B0604020104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A747A48-76D5-8C4B-D826-ECD996D7883E}"/>
                  </a:ext>
                </a:extLst>
              </p:cNvPr>
              <p:cNvSpPr txBox="1"/>
              <p:nvPr/>
            </p:nvSpPr>
            <p:spPr>
              <a:xfrm>
                <a:off x="472109" y="1456083"/>
                <a:ext cx="7125669" cy="425071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latin typeface="Abadi" panose="020B0604020104020204" pitchFamily="34" charset="0"/>
                  </a:rPr>
                  <a:t>Detected signal: Transit Depth</a:t>
                </a:r>
              </a:p>
              <a:p>
                <a:endParaRPr lang="en-US" sz="3200" dirty="0">
                  <a:latin typeface="Abadi" panose="020B0604020104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𝐽𝑢𝑝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US" sz="3200" b="0" i="1" smtClean="0">
                                          <a:latin typeface="Cambria Math" panose="02040503050406030204" pitchFamily="18" charset="0"/>
                                        </a:rPr>
                                        <m:t>𝑆𝑢𝑛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3200" b="0" i="0" smtClean="0">
                          <a:latin typeface="Cambria Math" panose="02040503050406030204" pitchFamily="18" charset="0"/>
                        </a:rPr>
                        <m:t>=0.01</m:t>
                      </m:r>
                    </m:oMath>
                  </m:oMathPara>
                </a14:m>
                <a:endParaRPr lang="en-US" sz="3200" dirty="0">
                  <a:latin typeface="Abadi" panose="020B0604020104020204" pitchFamily="34" charset="0"/>
                </a:endParaRPr>
              </a:p>
              <a:p>
                <a:endParaRPr lang="en-US" sz="3200" dirty="0">
                  <a:latin typeface="Abadi" panose="020B0604020104020204" pitchFamily="34" charset="0"/>
                </a:endParaRPr>
              </a:p>
              <a:p>
                <a:r>
                  <a:rPr lang="en-US" sz="3200" dirty="0">
                    <a:latin typeface="Abadi" panose="020B0604020104020204" pitchFamily="34" charset="0"/>
                  </a:rPr>
                  <a:t>State-of-the-art performance: SNR &gt; 10</a:t>
                </a:r>
              </a:p>
              <a:p>
                <a:endParaRPr lang="en-US" sz="3200" dirty="0">
                  <a:latin typeface="Abadi" panose="020B0604020104020204" pitchFamily="34" charset="0"/>
                </a:endParaRPr>
              </a:p>
              <a:p>
                <a:r>
                  <a:rPr lang="en-US" sz="3200" dirty="0">
                    <a:latin typeface="Abadi" panose="020B0604020104020204" pitchFamily="34" charset="0"/>
                  </a:rPr>
                  <a:t>Test case SNR: 0.000151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A747A48-76D5-8C4B-D826-ECD996D78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109" y="1456083"/>
                <a:ext cx="7125669" cy="4250715"/>
              </a:xfrm>
              <a:prstGeom prst="rect">
                <a:avLst/>
              </a:prstGeom>
              <a:blipFill>
                <a:blip r:embed="rId2"/>
                <a:stretch>
                  <a:fillRect l="-2139" t="-1865" r="-1198" b="-3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ultiplication Sign 3">
            <a:extLst>
              <a:ext uri="{FF2B5EF4-FFF2-40B4-BE49-F238E27FC236}">
                <a16:creationId xmlns:a16="http://schemas.microsoft.com/office/drawing/2014/main" id="{5F4F092A-371A-7C0F-E12F-53DC8D51061B}"/>
              </a:ext>
            </a:extLst>
          </p:cNvPr>
          <p:cNvSpPr/>
          <p:nvPr/>
        </p:nvSpPr>
        <p:spPr>
          <a:xfrm>
            <a:off x="5410773" y="4895021"/>
            <a:ext cx="914400" cy="9144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99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5A3F87-7AAA-5CFD-D805-3F49D27BA79A}"/>
              </a:ext>
            </a:extLst>
          </p:cNvPr>
          <p:cNvSpPr txBox="1"/>
          <p:nvPr/>
        </p:nvSpPr>
        <p:spPr>
          <a:xfrm>
            <a:off x="472108" y="323021"/>
            <a:ext cx="98397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>
                <a:latin typeface="Abadi" panose="020B0604020104020204" pitchFamily="34" charset="0"/>
              </a:rPr>
              <a:t>Results: Radial Velocity Method</a:t>
            </a:r>
          </a:p>
          <a:p>
            <a:endParaRPr lang="en-US" sz="5400" u="sng" dirty="0">
              <a:latin typeface="Abadi" panose="020B0604020104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A747A48-76D5-8C4B-D826-ECD996D7883E}"/>
                  </a:ext>
                </a:extLst>
              </p:cNvPr>
              <p:cNvSpPr txBox="1"/>
              <p:nvPr/>
            </p:nvSpPr>
            <p:spPr>
              <a:xfrm>
                <a:off x="472109" y="1456083"/>
                <a:ext cx="9799982" cy="45020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latin typeface="Abadi" panose="020B0604020104020204" pitchFamily="34" charset="0"/>
                  </a:rPr>
                  <a:t>Detected signal:</a:t>
                </a:r>
              </a:p>
              <a:p>
                <a:endParaRPr lang="en-US" sz="3200" dirty="0">
                  <a:latin typeface="Abadi" panose="020B0604020104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𝐽𝑢𝑝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𝑆𝑢𝑛</m:t>
                                  </m:r>
                                </m:sub>
                              </m:sSub>
                            </m:den>
                          </m:f>
                        </m:e>
                      </m:d>
                      <m:rad>
                        <m:radPr>
                          <m:degHide m:val="on"/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  <m:sSub>
                                <m:sSub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𝑆𝑢𝑛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3200" b="0" i="1" smtClean="0">
                                      <a:latin typeface="Cambria Math" panose="02040503050406030204" pitchFamily="18" charset="0"/>
                                    </a:rPr>
                                    <m:t>𝐽𝑢𝑝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∗</m:t>
                      </m:r>
                      <m:func>
                        <m:func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2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d>
                            <m:d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e>
                      </m:func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=13.1 </m:t>
                      </m:r>
                      <m:r>
                        <m:rPr>
                          <m:nor/>
                        </m:rPr>
                        <a:rPr lang="en-US" sz="3200" b="0" i="0" smtClean="0">
                          <a:latin typeface="Cambria Math" panose="02040503050406030204" pitchFamily="18" charset="0"/>
                        </a:rPr>
                        <m:t>m</m:t>
                      </m:r>
                      <m:r>
                        <m:rPr>
                          <m:nor/>
                        </m:rPr>
                        <a:rPr lang="en-US" sz="3200" b="0" i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sz="3200" b="0" i="0" smtClean="0"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sz="3200" dirty="0">
                  <a:latin typeface="Abadi" panose="020B0604020104020204" pitchFamily="34" charset="0"/>
                </a:endParaRPr>
              </a:p>
              <a:p>
                <a:endParaRPr lang="en-US" sz="3200" dirty="0">
                  <a:latin typeface="Abadi" panose="020B0604020104020204" pitchFamily="34" charset="0"/>
                </a:endParaRPr>
              </a:p>
              <a:p>
                <a:r>
                  <a:rPr lang="en-US" sz="3200" dirty="0">
                    <a:latin typeface="Abadi" panose="020B0604020104020204" pitchFamily="34" charset="0"/>
                  </a:rPr>
                  <a:t>assuming edge-on (</a:t>
                </a:r>
                <a:r>
                  <a:rPr lang="en-US" sz="3200" dirty="0" err="1">
                    <a:latin typeface="Abadi" panose="020B0604020104020204" pitchFamily="34" charset="0"/>
                  </a:rPr>
                  <a:t>i</a:t>
                </a:r>
                <a:r>
                  <a:rPr lang="en-US" sz="3200" dirty="0">
                    <a:latin typeface="Abadi" panose="020B0604020104020204" pitchFamily="34" charset="0"/>
                  </a:rPr>
                  <a:t> = 90°).</a:t>
                </a:r>
              </a:p>
              <a:p>
                <a:endParaRPr lang="en-US" sz="3200" dirty="0">
                  <a:latin typeface="Abadi" panose="020B0604020104020204" pitchFamily="34" charset="0"/>
                </a:endParaRPr>
              </a:p>
              <a:p>
                <a:r>
                  <a:rPr lang="en-US" sz="3200" dirty="0">
                    <a:latin typeface="Abadi" panose="020B0604020104020204" pitchFamily="34" charset="0"/>
                  </a:rPr>
                  <a:t>State-of-the-art performance: K = 0.5 m/s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A747A48-76D5-8C4B-D826-ECD996D78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109" y="1456083"/>
                <a:ext cx="9799982" cy="4502002"/>
              </a:xfrm>
              <a:prstGeom prst="rect">
                <a:avLst/>
              </a:prstGeom>
              <a:blipFill>
                <a:blip r:embed="rId2"/>
                <a:stretch>
                  <a:fillRect l="-1555" t="-1762" b="-35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2A86920C-C4CA-D2BB-C6D2-40A2C54456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37274" y="504368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383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5A3F87-7AAA-5CFD-D805-3F49D27BA79A}"/>
              </a:ext>
            </a:extLst>
          </p:cNvPr>
          <p:cNvSpPr txBox="1"/>
          <p:nvPr/>
        </p:nvSpPr>
        <p:spPr>
          <a:xfrm>
            <a:off x="472108" y="323021"/>
            <a:ext cx="102770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>
                <a:latin typeface="Abadi" panose="020B0604020104020204" pitchFamily="34" charset="0"/>
              </a:rPr>
              <a:t>Results: Direct Imaging Method</a:t>
            </a:r>
          </a:p>
          <a:p>
            <a:endParaRPr lang="en-US" sz="5400" u="sng" dirty="0">
              <a:latin typeface="Abadi" panose="020B0604020104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A747A48-76D5-8C4B-D826-ECD996D7883E}"/>
                  </a:ext>
                </a:extLst>
              </p:cNvPr>
              <p:cNvSpPr txBox="1"/>
              <p:nvPr/>
            </p:nvSpPr>
            <p:spPr>
              <a:xfrm>
                <a:off x="472109" y="1456083"/>
                <a:ext cx="10233892" cy="357110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latin typeface="Abadi" panose="020B0604020104020204" pitchFamily="34" charset="0"/>
                  </a:rPr>
                  <a:t>Detected signal: Fraction of reflected light</a:t>
                </a:r>
              </a:p>
              <a:p>
                <a:endParaRPr lang="en-US" sz="3200" dirty="0">
                  <a:latin typeface="Abadi" panose="020B060402010402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𝐽𝑢𝑝</m:t>
                              </m:r>
                            </m:sub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=6.9∗</m:t>
                      </m:r>
                      <m:sSup>
                        <m:sSup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−10</m:t>
                          </m:r>
                        </m:sup>
                      </m:sSup>
                    </m:oMath>
                  </m:oMathPara>
                </a14:m>
                <a:endParaRPr lang="en-US" sz="3200" dirty="0">
                  <a:latin typeface="Abadi" panose="020B0604020104020204" pitchFamily="34" charset="0"/>
                </a:endParaRPr>
              </a:p>
              <a:p>
                <a:endParaRPr lang="en-US" sz="3200" dirty="0">
                  <a:latin typeface="Abadi" panose="020B0604020104020204" pitchFamily="34" charset="0"/>
                </a:endParaRPr>
              </a:p>
              <a:p>
                <a:r>
                  <a:rPr lang="en-US" sz="3200" dirty="0">
                    <a:latin typeface="Abadi" panose="020B0604020104020204" pitchFamily="34" charset="0"/>
                  </a:rPr>
                  <a:t>Gemini Planet Imager: Gemini South 8.1-meter telescope </a:t>
                </a:r>
              </a:p>
              <a:p>
                <a:r>
                  <a:rPr lang="en-US" sz="3200" dirty="0">
                    <a:latin typeface="Abadi" panose="020B0604020104020204" pitchFamily="34" charset="0"/>
                  </a:rPr>
                  <a:t>would resolve Jupiter at separation of 112 AU 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A747A48-76D5-8C4B-D826-ECD996D788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109" y="1456083"/>
                <a:ext cx="10233892" cy="3571106"/>
              </a:xfrm>
              <a:prstGeom prst="rect">
                <a:avLst/>
              </a:prstGeom>
              <a:blipFill>
                <a:blip r:embed="rId2"/>
                <a:stretch>
                  <a:fillRect l="-1489" t="-2218" r="-596" b="-46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ultiplication Sign 3">
            <a:extLst>
              <a:ext uri="{FF2B5EF4-FFF2-40B4-BE49-F238E27FC236}">
                <a16:creationId xmlns:a16="http://schemas.microsoft.com/office/drawing/2014/main" id="{BB58DBB4-34D7-86C2-BE91-831194E17003}"/>
              </a:ext>
            </a:extLst>
          </p:cNvPr>
          <p:cNvSpPr/>
          <p:nvPr/>
        </p:nvSpPr>
        <p:spPr>
          <a:xfrm>
            <a:off x="8819895" y="4323454"/>
            <a:ext cx="914400" cy="914400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067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E844F19-187F-7F45-633D-1BF1CA2F773D}"/>
              </a:ext>
            </a:extLst>
          </p:cNvPr>
          <p:cNvSpPr txBox="1"/>
          <p:nvPr/>
        </p:nvSpPr>
        <p:spPr>
          <a:xfrm>
            <a:off x="467140" y="675861"/>
            <a:ext cx="869176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>
                <a:latin typeface="Abadi" panose="020B0604020104020204" pitchFamily="34" charset="0"/>
              </a:rPr>
              <a:t>Conclusions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Plots inform us about the efficacy of different methods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Example: transit more likely to detect planets that are closer to star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Test case: Jupiter undetected by transit method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Bias: most transit-detected planets have short orbital periods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200" dirty="0">
                <a:latin typeface="Abadi" panose="020B0604020104020204" pitchFamily="34" charset="0"/>
              </a:rPr>
              <a:t>Jupiter might be difficult to detect</a:t>
            </a:r>
          </a:p>
        </p:txBody>
      </p:sp>
    </p:spTree>
    <p:extLst>
      <p:ext uri="{BB962C8B-B14F-4D97-AF65-F5344CB8AC3E}">
        <p14:creationId xmlns:p14="http://schemas.microsoft.com/office/powerpoint/2010/main" val="2853755605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1131D2EE2214B41A97E7057066703F4" ma:contentTypeVersion="8" ma:contentTypeDescription="Create a new document." ma:contentTypeScope="" ma:versionID="6891d83c2acf12b420ae0d29e8be6ccc">
  <xsd:schema xmlns:xsd="http://www.w3.org/2001/XMLSchema" xmlns:xs="http://www.w3.org/2001/XMLSchema" xmlns:p="http://schemas.microsoft.com/office/2006/metadata/properties" xmlns:ns3="0d830c9b-76b3-4468-a6f7-19462e9dabc2" targetNamespace="http://schemas.microsoft.com/office/2006/metadata/properties" ma:root="true" ma:fieldsID="ac643ea109258bac9ecdab96aa5c2354" ns3:_="">
    <xsd:import namespace="0d830c9b-76b3-4468-a6f7-19462e9dabc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830c9b-76b3-4468-a6f7-19462e9dab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76FD07F-C607-47BC-BA77-79AD10A143D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2853848-5BCC-4643-A374-B949EADAE3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d830c9b-76b3-4468-a6f7-19462e9dab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3402588-53BD-4D2A-B851-058A803E157A}">
  <ds:schemaRefs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http://purl.org/dc/terms/"/>
    <ds:schemaRef ds:uri="0d830c9b-76b3-4468-a6f7-19462e9dabc2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1604</TotalTime>
  <Words>313</Words>
  <Application>Microsoft Office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Abadi</vt:lpstr>
      <vt:lpstr>Arial</vt:lpstr>
      <vt:lpstr>Cambria Math</vt:lpstr>
      <vt:lpstr>Century Schoolbook</vt:lpstr>
      <vt:lpstr>Helvetica Neue</vt:lpstr>
      <vt:lpstr>Wingdings 2</vt:lpstr>
      <vt:lpstr>View</vt:lpstr>
      <vt:lpstr>Project 1 Exoplanet Data Exploration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Exoplanet Data Explorer</dc:title>
  <dc:creator>Kirsh, Brendan R.</dc:creator>
  <cp:lastModifiedBy>Brendan</cp:lastModifiedBy>
  <cp:revision>5</cp:revision>
  <dcterms:created xsi:type="dcterms:W3CDTF">2023-01-30T15:53:09Z</dcterms:created>
  <dcterms:modified xsi:type="dcterms:W3CDTF">2023-02-01T19:01:55Z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0x01010081131D2EE2214B41A97E7057066703F4</vt:lpwstr>
  </property>
</Properties>
</file>

<file path=docProps/thumbnail.jpeg>
</file>